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74" r:id="rId1"/>
  </p:sldMasterIdLst>
  <p:notesMasterIdLst>
    <p:notesMasterId r:id="rId13"/>
  </p:notesMasterIdLst>
  <p:sldIdLst>
    <p:sldId id="256" r:id="rId2"/>
    <p:sldId id="288" r:id="rId3"/>
    <p:sldId id="273" r:id="rId4"/>
    <p:sldId id="286" r:id="rId5"/>
    <p:sldId id="280" r:id="rId6"/>
    <p:sldId id="289" r:id="rId7"/>
    <p:sldId id="290" r:id="rId8"/>
    <p:sldId id="292" r:id="rId9"/>
    <p:sldId id="291" r:id="rId10"/>
    <p:sldId id="287" r:id="rId11"/>
    <p:sldId id="265"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447">
          <p15:clr>
            <a:srgbClr val="A4A3A4"/>
          </p15:clr>
        </p15:guide>
        <p15:guide id="4" orient="horz" pos="2157">
          <p15:clr>
            <a:srgbClr val="A4A3A4"/>
          </p15:clr>
        </p15:guide>
        <p15:guide id="5" pos="289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ul Conway" initials="PC" lastIdx="8" clrIdx="0">
    <p:extLst/>
  </p:cmAuthor>
  <p:cmAuthor id="2" name="Ashley Todd-Diaz"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66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69"/>
    <p:restoredTop sz="75176" autoAdjust="0"/>
  </p:normalViewPr>
  <p:slideViewPr>
    <p:cSldViewPr snapToGrid="0" snapToObjects="1" showGuides="1">
      <p:cViewPr varScale="1">
        <p:scale>
          <a:sx n="71" d="100"/>
          <a:sy n="71" d="100"/>
        </p:scale>
        <p:origin x="2160" y="176"/>
      </p:cViewPr>
      <p:guideLst>
        <p:guide orient="horz" pos="2160"/>
        <p:guide pos="2880"/>
        <p:guide orient="horz" pos="2447"/>
        <p:guide orient="horz" pos="2157"/>
        <p:guide pos="289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commentAuthors" Target="commentAuthor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5A8DF0-B894-A14E-9573-5D7FF50A2E15}" type="datetimeFigureOut">
              <a:rPr lang="en-US" smtClean="0"/>
              <a:t>8/14/18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E7183-0948-8341-8D01-BF6134C4FE42}" type="slidenum">
              <a:rPr lang="en-US" smtClean="0"/>
              <a:t>‹#›</a:t>
            </a:fld>
            <a:endParaRPr lang="en-US"/>
          </a:p>
        </p:txBody>
      </p:sp>
    </p:spTree>
    <p:extLst>
      <p:ext uri="{BB962C8B-B14F-4D97-AF65-F5344CB8AC3E}">
        <p14:creationId xmlns:p14="http://schemas.microsoft.com/office/powerpoint/2010/main" val="27415234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Happy</a:t>
            </a:r>
            <a:r>
              <a:rPr lang="en-US" baseline="0" dirty="0" smtClean="0"/>
              <a:t> about what is emerging; want to share it with you</a:t>
            </a:r>
          </a:p>
          <a:p>
            <a:endParaRPr lang="en-US" baseline="0" dirty="0" smtClean="0"/>
          </a:p>
          <a:p>
            <a:r>
              <a:rPr lang="en-US" baseline="0" dirty="0" smtClean="0"/>
              <a:t>Within the academic environment, ~90% of archives exist within libraries in a parent-child relationship</a:t>
            </a:r>
          </a:p>
          <a:p>
            <a:r>
              <a:rPr lang="en-US" baseline="0" dirty="0" smtClean="0"/>
              <a:t>Potentially problematic when we consider libraries and archives have had distinct education programs, values, identities, professional organizations, etc.</a:t>
            </a:r>
          </a:p>
          <a:p>
            <a:r>
              <a:rPr lang="en-US" baseline="0" dirty="0" smtClean="0"/>
              <a:t>Lines are blurring as we enter into the digital environment, increasing talk of convergence</a:t>
            </a:r>
          </a:p>
          <a:p>
            <a:r>
              <a:rPr lang="en-US" baseline="0" dirty="0" smtClean="0"/>
              <a:t>Very little empirical research into this area</a:t>
            </a:r>
            <a:endParaRPr lang="en-US" dirty="0"/>
          </a:p>
        </p:txBody>
      </p:sp>
      <p:sp>
        <p:nvSpPr>
          <p:cNvPr id="4" name="Slide Number Placeholder 3"/>
          <p:cNvSpPr>
            <a:spLocks noGrp="1"/>
          </p:cNvSpPr>
          <p:nvPr>
            <p:ph type="sldNum" sz="quarter" idx="10"/>
          </p:nvPr>
        </p:nvSpPr>
        <p:spPr/>
        <p:txBody>
          <a:bodyPr/>
          <a:lstStyle/>
          <a:p>
            <a:fld id="{161E7183-0948-8341-8D01-BF6134C4FE42}" type="slidenum">
              <a:rPr lang="en-US" smtClean="0"/>
              <a:t>1</a:t>
            </a:fld>
            <a:endParaRPr lang="en-US"/>
          </a:p>
        </p:txBody>
      </p:sp>
    </p:spTree>
    <p:extLst>
      <p:ext uri="{BB962C8B-B14F-4D97-AF65-F5344CB8AC3E}">
        <p14:creationId xmlns:p14="http://schemas.microsoft.com/office/powerpoint/2010/main" val="4034834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 Education, values, identity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 Special joint issues of </a:t>
            </a:r>
            <a:r>
              <a:rPr lang="en-US" sz="1200" i="1" kern="1200" baseline="0" dirty="0" smtClean="0">
                <a:solidFill>
                  <a:schemeClr val="tx1"/>
                </a:solidFill>
                <a:effectLst/>
                <a:latin typeface="+mn-lt"/>
                <a:ea typeface="+mn-ea"/>
                <a:cs typeface="+mn-cs"/>
              </a:rPr>
              <a:t>Library </a:t>
            </a:r>
            <a:r>
              <a:rPr lang="en-US" sz="1200" i="1" kern="1200" baseline="0" dirty="0" err="1" smtClean="0">
                <a:solidFill>
                  <a:schemeClr val="tx1"/>
                </a:solidFill>
                <a:effectLst/>
                <a:latin typeface="+mn-lt"/>
                <a:ea typeface="+mn-ea"/>
                <a:cs typeface="+mn-cs"/>
              </a:rPr>
              <a:t>Quatrerly</a:t>
            </a:r>
            <a:r>
              <a:rPr lang="en-US" sz="1200" kern="1200" baseline="0" dirty="0" smtClean="0">
                <a:solidFill>
                  <a:schemeClr val="tx1"/>
                </a:solidFill>
                <a:effectLst/>
                <a:latin typeface="+mn-lt"/>
                <a:ea typeface="+mn-ea"/>
                <a:cs typeface="+mn-cs"/>
              </a:rPr>
              <a:t>, </a:t>
            </a:r>
            <a:r>
              <a:rPr lang="en-US" sz="1200" i="1" kern="1200" baseline="0" dirty="0" smtClean="0">
                <a:solidFill>
                  <a:schemeClr val="tx1"/>
                </a:solidFill>
                <a:effectLst/>
                <a:latin typeface="+mn-lt"/>
                <a:ea typeface="+mn-ea"/>
                <a:cs typeface="+mn-cs"/>
              </a:rPr>
              <a:t>Archival Science</a:t>
            </a:r>
            <a:r>
              <a:rPr lang="en-US" sz="1200" kern="1200" baseline="0" dirty="0" smtClean="0">
                <a:solidFill>
                  <a:schemeClr val="tx1"/>
                </a:solidFill>
                <a:effectLst/>
                <a:latin typeface="+mn-lt"/>
                <a:ea typeface="+mn-ea"/>
                <a:cs typeface="+mn-cs"/>
              </a:rPr>
              <a:t>, and </a:t>
            </a:r>
            <a:r>
              <a:rPr lang="en-US" sz="1200" i="1" kern="1200" baseline="0" dirty="0" smtClean="0">
                <a:solidFill>
                  <a:schemeClr val="tx1"/>
                </a:solidFill>
                <a:effectLst/>
                <a:latin typeface="+mn-lt"/>
                <a:ea typeface="+mn-ea"/>
                <a:cs typeface="+mn-cs"/>
              </a:rPr>
              <a:t>Museum Management and Curatorship </a:t>
            </a:r>
            <a:r>
              <a:rPr lang="en-US" sz="1200" i="0" kern="1200" baseline="0" dirty="0" smtClean="0">
                <a:solidFill>
                  <a:schemeClr val="tx1"/>
                </a:solidFill>
                <a:effectLst/>
                <a:latin typeface="+mn-lt"/>
                <a:ea typeface="+mn-ea"/>
                <a:cs typeface="+mn-cs"/>
              </a:rPr>
              <a:t>between 2008-2010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 - Robert S. Martin (2007), former Director of IMLS, defined LAMs as “social agencies that are all collectively responsible for preserving the shared knowledge of humankind, making it available for everyone to use, and transmitting it to future generations” (p. 87).</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 - In the digital world, silos or structures are becoming less relevant (Cannon, 2012)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 - Sense that users will prefer seamless resources (</a:t>
            </a:r>
            <a:r>
              <a:rPr lang="en-US" sz="1200" kern="1200" dirty="0" smtClean="0">
                <a:solidFill>
                  <a:schemeClr val="tx1"/>
                </a:solidFill>
                <a:effectLst/>
                <a:latin typeface="+mn-lt"/>
                <a:ea typeface="+mn-ea"/>
                <a:cs typeface="+mn-cs"/>
              </a:rPr>
              <a:t>Kirchhoff, </a:t>
            </a:r>
            <a:r>
              <a:rPr lang="en-US" sz="1200" kern="1200" dirty="0" err="1" smtClean="0">
                <a:solidFill>
                  <a:schemeClr val="tx1"/>
                </a:solidFill>
                <a:effectLst/>
                <a:latin typeface="+mn-lt"/>
                <a:ea typeface="+mn-ea"/>
                <a:cs typeface="+mn-cs"/>
              </a:rPr>
              <a:t>Schweibenz</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Sielglerschmidt</a:t>
            </a:r>
            <a:r>
              <a:rPr lang="en-US" sz="1200" kern="1200" dirty="0" smtClean="0">
                <a:solidFill>
                  <a:schemeClr val="tx1"/>
                </a:solidFill>
                <a:effectLst/>
                <a:latin typeface="+mn-lt"/>
                <a:ea typeface="+mn-ea"/>
                <a:cs typeface="+mn-cs"/>
              </a:rPr>
              <a:t>, 2008)</a:t>
            </a:r>
            <a:endParaRPr lang="en-US" dirty="0" smtClean="0"/>
          </a:p>
          <a:p>
            <a:r>
              <a:rPr lang="en-US" sz="1200" kern="1200" dirty="0" smtClean="0">
                <a:solidFill>
                  <a:schemeClr val="tx1"/>
                </a:solidFill>
                <a:effectLst/>
                <a:latin typeface="+mn-lt"/>
                <a:ea typeface="+mn-ea"/>
                <a:cs typeface="+mn-cs"/>
              </a:rPr>
              <a:t> - Duff, Carter, Cherry, </a:t>
            </a:r>
            <a:r>
              <a:rPr lang="en-US" sz="1200" kern="1200" dirty="0" err="1" smtClean="0">
                <a:solidFill>
                  <a:schemeClr val="tx1"/>
                </a:solidFill>
                <a:effectLst/>
                <a:latin typeface="+mn-lt"/>
                <a:ea typeface="+mn-ea"/>
                <a:cs typeface="+mn-cs"/>
              </a:rPr>
              <a:t>MacNeil</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Howarth</a:t>
            </a:r>
            <a:r>
              <a:rPr lang="en-US" sz="1200" kern="1200" dirty="0" smtClean="0">
                <a:solidFill>
                  <a:schemeClr val="tx1"/>
                </a:solidFill>
                <a:effectLst/>
                <a:latin typeface="+mn-lt"/>
                <a:ea typeface="+mn-ea"/>
                <a:cs typeface="+mn-cs"/>
              </a:rPr>
              <a:t> (2013) LAM</a:t>
            </a:r>
            <a:r>
              <a:rPr lang="en-US" sz="1200" kern="1200" baseline="0" dirty="0" smtClean="0">
                <a:solidFill>
                  <a:schemeClr val="tx1"/>
                </a:solidFill>
                <a:effectLst/>
                <a:latin typeface="+mn-lt"/>
                <a:ea typeface="+mn-ea"/>
                <a:cs typeface="+mn-cs"/>
              </a:rPr>
              <a:t> professionals say their primary motivation to </a:t>
            </a:r>
            <a:r>
              <a:rPr lang="en-US" sz="1200" kern="1200" dirty="0" smtClean="0">
                <a:solidFill>
                  <a:schemeClr val="tx1"/>
                </a:solidFill>
                <a:effectLst/>
                <a:latin typeface="+mn-lt"/>
                <a:ea typeface="+mn-ea"/>
                <a:cs typeface="+mn-cs"/>
              </a:rPr>
              <a:t>collaborate</a:t>
            </a:r>
            <a:r>
              <a:rPr lang="en-US" sz="1200" kern="1200" baseline="0" dirty="0" smtClean="0">
                <a:solidFill>
                  <a:schemeClr val="tx1"/>
                </a:solidFill>
                <a:effectLst/>
                <a:latin typeface="+mn-lt"/>
                <a:ea typeface="+mn-ea"/>
                <a:cs typeface="+mn-cs"/>
              </a:rPr>
              <a:t>/converge is to assist users</a:t>
            </a:r>
          </a:p>
          <a:p>
            <a:r>
              <a:rPr lang="en-US" sz="1200" kern="1200" dirty="0" smtClean="0">
                <a:solidFill>
                  <a:schemeClr val="tx1"/>
                </a:solidFill>
                <a:effectLst/>
                <a:latin typeface="+mn-lt"/>
                <a:ea typeface="+mn-ea"/>
                <a:cs typeface="+mn-cs"/>
              </a:rPr>
              <a:t> - </a:t>
            </a:r>
            <a:r>
              <a:rPr lang="en-US" sz="1200" kern="1200" dirty="0" err="1" smtClean="0">
                <a:solidFill>
                  <a:schemeClr val="tx1"/>
                </a:solidFill>
                <a:effectLst/>
                <a:latin typeface="+mn-lt"/>
                <a:ea typeface="+mn-ea"/>
                <a:cs typeface="+mn-cs"/>
              </a:rPr>
              <a:t>Waibel</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Erway</a:t>
            </a:r>
            <a:r>
              <a:rPr lang="en-US" sz="1200" kern="1200" dirty="0" smtClean="0">
                <a:solidFill>
                  <a:schemeClr val="tx1"/>
                </a:solidFill>
                <a:effectLst/>
                <a:latin typeface="+mn-lt"/>
                <a:ea typeface="+mn-ea"/>
                <a:cs typeface="+mn-cs"/>
              </a:rPr>
              <a:t> (2009)’s collaboration continuum model – convergence is the end point of long term, active initiatives that begins with contact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and progresses</a:t>
            </a:r>
            <a:r>
              <a:rPr lang="en-US" sz="1200" kern="1200" baseline="0" dirty="0" smtClean="0">
                <a:solidFill>
                  <a:schemeClr val="tx1"/>
                </a:solidFill>
                <a:effectLst/>
                <a:latin typeface="+mn-lt"/>
                <a:ea typeface="+mn-ea"/>
                <a:cs typeface="+mn-cs"/>
              </a:rPr>
              <a:t> through</a:t>
            </a:r>
            <a:r>
              <a:rPr lang="en-US" sz="1200" kern="1200" dirty="0" smtClean="0">
                <a:solidFill>
                  <a:schemeClr val="tx1"/>
                </a:solidFill>
                <a:effectLst/>
                <a:latin typeface="+mn-lt"/>
                <a:ea typeface="+mn-ea"/>
                <a:cs typeface="+mn-cs"/>
              </a:rPr>
              <a:t> co-operation, co-ordination,</a:t>
            </a:r>
            <a:r>
              <a:rPr lang="en-US" sz="1200" kern="1200" baseline="0" dirty="0" smtClean="0">
                <a:solidFill>
                  <a:schemeClr val="tx1"/>
                </a:solidFill>
                <a:effectLst/>
                <a:latin typeface="+mn-lt"/>
                <a:ea typeface="+mn-ea"/>
                <a:cs typeface="+mn-cs"/>
              </a:rPr>
              <a:t> and collaboration</a:t>
            </a:r>
          </a:p>
          <a:p>
            <a:endParaRPr lang="en-US" dirty="0" smtClean="0"/>
          </a:p>
          <a:p>
            <a:r>
              <a:rPr lang="en-US" dirty="0" smtClean="0"/>
              <a:t>- ARL</a:t>
            </a:r>
            <a:r>
              <a:rPr lang="en-US" baseline="0" dirty="0" smtClean="0"/>
              <a:t> library data</a:t>
            </a:r>
          </a:p>
          <a:p>
            <a:pPr marL="0" indent="0">
              <a:buFont typeface="Arial" charset="0"/>
              <a:buNone/>
            </a:pPr>
            <a:r>
              <a:rPr lang="en-US" baseline="0" dirty="0" smtClean="0"/>
              <a:t>    - 91% (113 of 124) of archives report to the University Library Dean/Director/Chief Librarian</a:t>
            </a:r>
          </a:p>
          <a:p>
            <a:pPr marL="171450" indent="-171450">
              <a:buFontTx/>
              <a:buChar char="-"/>
            </a:pPr>
            <a:r>
              <a:rPr lang="en-US" baseline="0" dirty="0" smtClean="0"/>
              <a:t>Bastian et al. (2015)</a:t>
            </a:r>
          </a:p>
          <a:p>
            <a:pPr marL="171450" indent="-171450">
              <a:buFontTx/>
              <a:buChar char="-"/>
            </a:pPr>
            <a:r>
              <a:rPr lang="en-US" sz="2600" dirty="0" smtClean="0"/>
              <a:t>Among ARL members, 44% of archives existing within libraries are located in units that do not have the word “archives” in the title</a:t>
            </a:r>
          </a:p>
          <a:p>
            <a:pPr marL="171450" indent="-171450">
              <a:buFontTx/>
              <a:buChar char="-"/>
            </a:pPr>
            <a:r>
              <a:rPr lang="en-US" sz="2600" dirty="0" smtClean="0"/>
              <a:t>Only 52.6% of A*CENSUS (2006) respondents identified as an archivist or manuscripts curator</a:t>
            </a:r>
            <a:endParaRPr lang="en-US" sz="3000" dirty="0" smtClean="0"/>
          </a:p>
          <a:p>
            <a:pPr marL="171450" indent="-171450">
              <a:buFontTx/>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161E7183-0948-8341-8D01-BF6134C4FE42}" type="slidenum">
              <a:rPr lang="en-US" smtClean="0"/>
              <a:t>2</a:t>
            </a:fld>
            <a:endParaRPr lang="en-US"/>
          </a:p>
        </p:txBody>
      </p:sp>
    </p:spTree>
    <p:extLst>
      <p:ext uri="{BB962C8B-B14F-4D97-AF65-F5344CB8AC3E}">
        <p14:creationId xmlns:p14="http://schemas.microsoft.com/office/powerpoint/2010/main" val="704143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lang="en-US" sz="1200" dirty="0" smtClean="0">
                <a:solidFill>
                  <a:srgbClr val="595959"/>
                </a:solidFill>
              </a:rPr>
              <a:t>How do we reconcile this situation with the fact that a </a:t>
            </a:r>
            <a:r>
              <a:rPr lang="en-US" sz="1200" dirty="0" smtClean="0">
                <a:solidFill>
                  <a:srgbClr val="FF6700"/>
                </a:solidFill>
              </a:rPr>
              <a:t>majority of archival programs </a:t>
            </a:r>
            <a:r>
              <a:rPr lang="en-US" sz="1200" dirty="0" smtClean="0">
                <a:solidFill>
                  <a:srgbClr val="595959"/>
                </a:solidFill>
              </a:rPr>
              <a:t>in the United States function through a</a:t>
            </a:r>
            <a:r>
              <a:rPr lang="en-US" sz="1200" dirty="0" smtClean="0">
                <a:solidFill>
                  <a:srgbClr val="FF6700"/>
                </a:solidFill>
              </a:rPr>
              <a:t> parent-child relationship </a:t>
            </a:r>
            <a:r>
              <a:rPr lang="en-US" sz="1200" dirty="0" smtClean="0">
                <a:solidFill>
                  <a:srgbClr val="595959"/>
                </a:solidFill>
              </a:rPr>
              <a:t>with library organizations? </a:t>
            </a: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endParaRPr lang="en-US" sz="1200" dirty="0" smtClean="0">
              <a:solidFill>
                <a:srgbClr val="595959"/>
              </a:solidFill>
            </a:endParaRPr>
          </a:p>
        </p:txBody>
      </p:sp>
      <p:sp>
        <p:nvSpPr>
          <p:cNvPr id="4" name="Slide Number Placeholder 3"/>
          <p:cNvSpPr>
            <a:spLocks noGrp="1"/>
          </p:cNvSpPr>
          <p:nvPr>
            <p:ph type="sldNum" sz="quarter" idx="10"/>
          </p:nvPr>
        </p:nvSpPr>
        <p:spPr/>
        <p:txBody>
          <a:bodyPr/>
          <a:lstStyle/>
          <a:p>
            <a:fld id="{161E7183-0948-8341-8D01-BF6134C4FE42}" type="slidenum">
              <a:rPr lang="en-US" smtClean="0"/>
              <a:t>3</a:t>
            </a:fld>
            <a:endParaRPr lang="en-US"/>
          </a:p>
        </p:txBody>
      </p:sp>
    </p:spTree>
    <p:extLst>
      <p:ext uri="{BB962C8B-B14F-4D97-AF65-F5344CB8AC3E}">
        <p14:creationId xmlns:p14="http://schemas.microsoft.com/office/powerpoint/2010/main" val="938017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Multi-method</a:t>
            </a:r>
            <a:r>
              <a:rPr lang="en-US" baseline="0" dirty="0" smtClean="0"/>
              <a:t> study</a:t>
            </a:r>
          </a:p>
          <a:p>
            <a:r>
              <a:rPr lang="en-US" baseline="0" dirty="0" smtClean="0"/>
              <a:t>Happy to talk more about the specifics</a:t>
            </a:r>
            <a:endParaRPr lang="en-US" dirty="0"/>
          </a:p>
        </p:txBody>
      </p:sp>
      <p:sp>
        <p:nvSpPr>
          <p:cNvPr id="4" name="Slide Number Placeholder 3"/>
          <p:cNvSpPr>
            <a:spLocks noGrp="1"/>
          </p:cNvSpPr>
          <p:nvPr>
            <p:ph type="sldNum" sz="quarter" idx="10"/>
          </p:nvPr>
        </p:nvSpPr>
        <p:spPr/>
        <p:txBody>
          <a:bodyPr/>
          <a:lstStyle/>
          <a:p>
            <a:fld id="{161E7183-0948-8341-8D01-BF6134C4FE42}" type="slidenum">
              <a:rPr lang="en-US" smtClean="0"/>
              <a:t>4</a:t>
            </a:fld>
            <a:endParaRPr lang="en-US"/>
          </a:p>
        </p:txBody>
      </p:sp>
    </p:spTree>
    <p:extLst>
      <p:ext uri="{BB962C8B-B14F-4D97-AF65-F5344CB8AC3E}">
        <p14:creationId xmlns:p14="http://schemas.microsoft.com/office/powerpoint/2010/main" val="178898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1E7183-0948-8341-8D01-BF6134C4FE42}" type="slidenum">
              <a:rPr lang="en-US" smtClean="0"/>
              <a:t>5</a:t>
            </a:fld>
            <a:endParaRPr lang="en-US"/>
          </a:p>
        </p:txBody>
      </p:sp>
    </p:spTree>
    <p:extLst>
      <p:ext uri="{BB962C8B-B14F-4D97-AF65-F5344CB8AC3E}">
        <p14:creationId xmlns:p14="http://schemas.microsoft.com/office/powerpoint/2010/main" val="2696704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Want to leave you</a:t>
            </a:r>
            <a:r>
              <a:rPr lang="en-US" baseline="0" dirty="0" smtClean="0"/>
              <a:t> with a thought about the larger implications about this fairly narrow investigation</a:t>
            </a:r>
            <a:endParaRPr lang="en-US" dirty="0" smtClean="0"/>
          </a:p>
          <a:p>
            <a:r>
              <a:rPr lang="en-US" dirty="0" smtClean="0"/>
              <a:t>Underlying theory that drives this is </a:t>
            </a:r>
            <a:r>
              <a:rPr lang="en-US" dirty="0" err="1" smtClean="0"/>
              <a:t>Cyert</a:t>
            </a:r>
            <a:r>
              <a:rPr lang="en-US" baseline="0" dirty="0" smtClean="0"/>
              <a:t> and March’s Behavioral Theory of the Firm</a:t>
            </a:r>
          </a:p>
          <a:p>
            <a:endParaRPr lang="en-US" dirty="0" smtClean="0"/>
          </a:p>
          <a:p>
            <a:r>
              <a:rPr lang="en-US" dirty="0" smtClean="0"/>
              <a:t>An organization is made up</a:t>
            </a:r>
            <a:r>
              <a:rPr lang="en-US" baseline="0" dirty="0" smtClean="0"/>
              <a:t> of coalitions with differing goals and priorities</a:t>
            </a:r>
          </a:p>
          <a:p>
            <a:r>
              <a:rPr lang="en-US" baseline="0" dirty="0" smtClean="0"/>
              <a:t>  - </a:t>
            </a:r>
            <a:r>
              <a:rPr lang="en-US" dirty="0" smtClean="0"/>
              <a:t>Internal negotiations</a:t>
            </a:r>
            <a:r>
              <a:rPr lang="en-US" baseline="0" dirty="0" smtClean="0"/>
              <a:t> – placement of archives, budget negotiations, job classification</a:t>
            </a:r>
          </a:p>
          <a:p>
            <a:endParaRPr lang="en-US" baseline="0" dirty="0" smtClean="0"/>
          </a:p>
          <a:p>
            <a:r>
              <a:rPr lang="en-US" baseline="0" dirty="0" smtClean="0"/>
              <a:t>Where do users factor into this discussion?</a:t>
            </a:r>
            <a:endParaRPr lang="en-US" dirty="0"/>
          </a:p>
        </p:txBody>
      </p:sp>
      <p:sp>
        <p:nvSpPr>
          <p:cNvPr id="4" name="Slide Number Placeholder 3"/>
          <p:cNvSpPr>
            <a:spLocks noGrp="1"/>
          </p:cNvSpPr>
          <p:nvPr>
            <p:ph type="sldNum" sz="quarter" idx="10"/>
          </p:nvPr>
        </p:nvSpPr>
        <p:spPr/>
        <p:txBody>
          <a:bodyPr/>
          <a:lstStyle/>
          <a:p>
            <a:fld id="{161E7183-0948-8341-8D01-BF6134C4FE42}" type="slidenum">
              <a:rPr lang="en-US" smtClean="0"/>
              <a:t>10</a:t>
            </a:fld>
            <a:endParaRPr lang="en-US"/>
          </a:p>
        </p:txBody>
      </p:sp>
    </p:spTree>
    <p:extLst>
      <p:ext uri="{BB962C8B-B14F-4D97-AF65-F5344CB8AC3E}">
        <p14:creationId xmlns:p14="http://schemas.microsoft.com/office/powerpoint/2010/main" val="432718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78182" y="802299"/>
            <a:ext cx="5536652" cy="2541431"/>
          </a:xfrm>
        </p:spPr>
        <p:txBody>
          <a:bodyPr bIns="0" anchor="b">
            <a:normAutofit/>
          </a:bodyPr>
          <a:lstStyle>
            <a:lvl1pPr algn="l">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478182" y="3531205"/>
            <a:ext cx="5536652"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50571D-4209-AB4F-A5A2-5F45CAEB0368}" type="datetimeFigureOut">
              <a:rPr lang="en-US" smtClean="0"/>
              <a:t>8/14/18</a:t>
            </a:fld>
            <a:endParaRPr lang="en-US"/>
          </a:p>
        </p:txBody>
      </p:sp>
      <p:sp>
        <p:nvSpPr>
          <p:cNvPr id="5" name="Footer Placeholder 4"/>
          <p:cNvSpPr>
            <a:spLocks noGrp="1"/>
          </p:cNvSpPr>
          <p:nvPr>
            <p:ph type="ftr" sz="quarter" idx="11"/>
          </p:nvPr>
        </p:nvSpPr>
        <p:spPr>
          <a:xfrm>
            <a:off x="2478181" y="329308"/>
            <a:ext cx="3004429"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6D22F896-40B5-4ADD-8801-0D06FADFA095}" type="slidenum">
              <a:rPr lang="en-US" smtClean="0"/>
              <a:t>‹#›</a:t>
            </a:fld>
            <a:endParaRPr lang="en-US" dirty="0"/>
          </a:p>
        </p:txBody>
      </p:sp>
      <p:cxnSp>
        <p:nvCxnSpPr>
          <p:cNvPr id="8" name="Straight Connector 7"/>
          <p:cNvCxnSpPr/>
          <p:nvPr/>
        </p:nvCxnSpPr>
        <p:spPr>
          <a:xfrm>
            <a:off x="2316514" y="798973"/>
            <a:ext cx="0" cy="254475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50571D-4209-AB4F-A5A2-5F45CAEB0368}" type="datetimeFigureOut">
              <a:rPr lang="en-US" smtClean="0"/>
              <a:t>8/14/18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7A315-7C05-1742-931D-7D20AABA8509}" type="slidenum">
              <a:rPr lang="en-US" smtClean="0"/>
              <a:t>‹#›</a:t>
            </a:fld>
            <a:endParaRPr lang="en-US"/>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881269"/>
            <a:ext cx="1103027" cy="4577594"/>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35413" y="881269"/>
            <a:ext cx="5209173" cy="457759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50571D-4209-AB4F-A5A2-5F45CAEB0368}" type="datetimeFigureOut">
              <a:rPr lang="en-US" smtClean="0"/>
              <a:t>8/14/18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7A315-7C05-1742-931D-7D20AABA8509}" type="slidenum">
              <a:rPr lang="en-US" smtClean="0"/>
              <a:t>‹#›</a:t>
            </a:fld>
            <a:endParaRPr lang="en-US"/>
          </a:p>
        </p:txBody>
      </p:sp>
      <p:cxnSp>
        <p:nvCxnSpPr>
          <p:cNvPr id="8" name="Straight Connector 7"/>
          <p:cNvCxnSpPr/>
          <p:nvPr/>
        </p:nvCxnSpPr>
        <p:spPr>
          <a:xfrm flipH="1">
            <a:off x="6918028" y="719273"/>
            <a:ext cx="1096806"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50571D-4209-AB4F-A5A2-5F45CAEB0368}" type="datetimeFigureOut">
              <a:rPr lang="en-US" smtClean="0"/>
              <a:t>8/14/18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7A315-7C05-1742-931D-7D20AABA8509}" type="slidenum">
              <a:rPr lang="en-US" smtClean="0"/>
              <a:t>‹#›</a:t>
            </a:fld>
            <a:endParaRPr lang="en-US"/>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5411" y="1756130"/>
            <a:ext cx="5525081" cy="1887950"/>
          </a:xfrm>
        </p:spPr>
        <p:txBody>
          <a:bodyPr anchor="b">
            <a:normAutofit/>
          </a:bodyPr>
          <a:lstStyle>
            <a:lvl1pPr algn="l">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1535412" y="3806196"/>
            <a:ext cx="5525081"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50571D-4209-AB4F-A5A2-5F45CAEB0368}" type="datetimeFigureOut">
              <a:rPr lang="en-US" smtClean="0"/>
              <a:t>8/14/18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7A315-7C05-1742-931D-7D20AABA8509}" type="slidenum">
              <a:rPr lang="en-US" smtClean="0"/>
              <a:t>‹#›</a:t>
            </a:fld>
            <a:endParaRPr lang="en-US"/>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5413" y="804890"/>
            <a:ext cx="6479421"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35412" y="2013936"/>
            <a:ext cx="3079690" cy="34375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35143" y="2013936"/>
            <a:ext cx="3079690" cy="34375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50571D-4209-AB4F-A5A2-5F45CAEB0368}" type="datetimeFigureOut">
              <a:rPr lang="en-US" smtClean="0"/>
              <a:t>8/14/18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47A315-7C05-1742-931D-7D20AABA8509}" type="slidenum">
              <a:rPr lang="en-US" smtClean="0"/>
              <a:t>‹#›</a:t>
            </a:fld>
            <a:endParaRPr lang="en-US"/>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5413" y="804164"/>
            <a:ext cx="6479422"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535413" y="2019550"/>
            <a:ext cx="3079690"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535413" y="2824270"/>
            <a:ext cx="3079690" cy="264445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35142" y="2023004"/>
            <a:ext cx="3079691"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935142" y="2821491"/>
            <a:ext cx="3079691" cy="26373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50571D-4209-AB4F-A5A2-5F45CAEB0368}" type="datetimeFigureOut">
              <a:rPr lang="en-US" smtClean="0"/>
              <a:t>8/14/18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47A315-7C05-1742-931D-7D20AABA8509}" type="slidenum">
              <a:rPr lang="en-US" smtClean="0"/>
              <a:t>‹#›</a:t>
            </a:fld>
            <a:endParaRPr lang="en-US"/>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B50571D-4209-AB4F-A5A2-5F45CAEB0368}" type="datetimeFigureOut">
              <a:rPr lang="en-US" smtClean="0"/>
              <a:t>8/14/18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47A315-7C05-1742-931D-7D20AABA8509}" type="slidenum">
              <a:rPr lang="en-US" smtClean="0"/>
              <a:t>‹#›</a:t>
            </a:fld>
            <a:endParaRPr lang="en-US"/>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50571D-4209-AB4F-A5A2-5F45CAEB0368}" type="datetimeFigureOut">
              <a:rPr lang="en-US" smtClean="0"/>
              <a:t>8/14/18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47A315-7C05-1742-931D-7D20AABA85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5356" y="798973"/>
            <a:ext cx="2329635"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35413" y="3205492"/>
            <a:ext cx="2330998"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50571D-4209-AB4F-A5A2-5F45CAEB0368}" type="datetimeFigureOut">
              <a:rPr lang="en-US" smtClean="0"/>
              <a:t>8/14/18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4996501" y="482171"/>
            <a:ext cx="3511387" cy="5149101"/>
            <a:chOff x="4996501" y="482171"/>
            <a:chExt cx="3511387" cy="5149101"/>
          </a:xfrm>
        </p:grpSpPr>
        <p:sp>
          <p:nvSpPr>
            <p:cNvPr id="14" name="Rectangle 13"/>
            <p:cNvSpPr/>
            <p:nvPr/>
          </p:nvSpPr>
          <p:spPr>
            <a:xfrm>
              <a:off x="4996501" y="482171"/>
              <a:ext cx="3511387"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5312152" y="812506"/>
              <a:ext cx="2883013" cy="4479361"/>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6201" y="1129513"/>
            <a:ext cx="3152882"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535412" y="3145992"/>
            <a:ext cx="3148365"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1535412" y="5469857"/>
            <a:ext cx="3153672" cy="320123"/>
          </a:xfrm>
        </p:spPr>
        <p:txBody>
          <a:bodyPr/>
          <a:lstStyle>
            <a:lvl1pPr algn="l">
              <a:defRPr/>
            </a:lvl1pPr>
          </a:lstStyle>
          <a:p>
            <a:fld id="{FB50571D-4209-AB4F-A5A2-5F45CAEB0368}" type="datetimeFigureOut">
              <a:rPr lang="en-US" smtClean="0"/>
              <a:t>8/14/18</a:t>
            </a:fld>
            <a:endParaRPr lang="en-US"/>
          </a:p>
        </p:txBody>
      </p:sp>
      <p:sp>
        <p:nvSpPr>
          <p:cNvPr id="6" name="Footer Placeholder 5"/>
          <p:cNvSpPr>
            <a:spLocks noGrp="1"/>
          </p:cNvSpPr>
          <p:nvPr>
            <p:ph type="ftr" sz="quarter" idx="11"/>
          </p:nvPr>
        </p:nvSpPr>
        <p:spPr>
          <a:xfrm>
            <a:off x="1536252" y="318641"/>
            <a:ext cx="3152831" cy="320931"/>
          </a:xfrm>
        </p:spPr>
        <p:txBody>
          <a:bodyPr/>
          <a:lstStyle/>
          <a:p>
            <a:endParaRPr lang="en-US"/>
          </a:p>
        </p:txBody>
      </p:sp>
      <p:sp>
        <p:nvSpPr>
          <p:cNvPr id="7" name="Slide Number Placeholder 6"/>
          <p:cNvSpPr>
            <a:spLocks noGrp="1"/>
          </p:cNvSpPr>
          <p:nvPr>
            <p:ph type="sldNum" sz="quarter" idx="12"/>
          </p:nvPr>
        </p:nvSpPr>
        <p:spPr/>
        <p:txBody>
          <a:bodyPr/>
          <a:lstStyle/>
          <a:p>
            <a:fld id="{F247A315-7C05-1742-931D-7D20AABA8509}" type="slidenum">
              <a:rPr lang="en-US" smtClean="0"/>
              <a:t>‹#›</a:t>
            </a:fld>
            <a:endParaRPr lang="en-US"/>
          </a:p>
        </p:txBody>
      </p:sp>
      <p:cxnSp>
        <p:nvCxnSpPr>
          <p:cNvPr id="12" name="Straight Connector 11"/>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147322"/>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873" b="-2873"/>
          <a:stretch/>
        </p:blipFill>
        <p:spPr>
          <a:xfrm>
            <a:off x="0" y="6163056"/>
            <a:ext cx="9144000" cy="715502"/>
          </a:xfrm>
          <a:prstGeom prst="rect">
            <a:avLst/>
          </a:prstGeom>
        </p:spPr>
      </p:pic>
      <p:sp>
        <p:nvSpPr>
          <p:cNvPr id="2" name="Title Placeholder 1"/>
          <p:cNvSpPr>
            <a:spLocks noGrp="1"/>
          </p:cNvSpPr>
          <p:nvPr>
            <p:ph type="title"/>
          </p:nvPr>
        </p:nvSpPr>
        <p:spPr>
          <a:xfrm>
            <a:off x="1535413" y="804520"/>
            <a:ext cx="6479421" cy="1049235"/>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535413" y="2015733"/>
            <a:ext cx="6479421"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B50571D-4209-AB4F-A5A2-5F45CAEB0368}" type="datetimeFigureOut">
              <a:rPr lang="en-US" smtClean="0"/>
              <a:t>8/14/18</a:t>
            </a:fld>
            <a:endParaRPr lang="en-US"/>
          </a:p>
        </p:txBody>
      </p:sp>
      <p:sp>
        <p:nvSpPr>
          <p:cNvPr id="5" name="Footer Placeholder 4"/>
          <p:cNvSpPr>
            <a:spLocks noGrp="1"/>
          </p:cNvSpPr>
          <p:nvPr>
            <p:ph type="ftr" sz="quarter" idx="3"/>
          </p:nvPr>
        </p:nvSpPr>
        <p:spPr>
          <a:xfrm>
            <a:off x="1535413" y="329308"/>
            <a:ext cx="3942082"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F247A315-7C05-1742-931D-7D20AABA8509}" type="slidenum">
              <a:rPr lang="en-US" smtClean="0"/>
              <a:t>‹#›</a:t>
            </a:fld>
            <a:endParaRPr lang="en-US"/>
          </a:p>
        </p:txBody>
      </p:sp>
      <p:cxnSp>
        <p:nvCxnSpPr>
          <p:cNvPr id="12" name="Straight Connector 11"/>
          <p:cNvCxnSpPr/>
          <p:nvPr/>
        </p:nvCxnSpPr>
        <p:spPr>
          <a:xfrm>
            <a:off x="0" y="6171272"/>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4269051"/>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Lst>
  <p:txStyles>
    <p:titleStyle>
      <a:lvl1pPr algn="l" defTabSz="6858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smtClean="0">
                <a:solidFill>
                  <a:srgbClr val="FB6602"/>
                </a:solidFill>
              </a:rPr>
              <a:t>Empowered to Collaborate, or Challenged by Imbalanced Power:</a:t>
            </a:r>
            <a:r>
              <a:rPr lang="en-US" dirty="0" smtClean="0">
                <a:solidFill>
                  <a:schemeClr val="accent3"/>
                </a:solidFill>
              </a:rPr>
              <a:t/>
            </a:r>
            <a:br>
              <a:rPr lang="en-US" dirty="0" smtClean="0">
                <a:solidFill>
                  <a:schemeClr val="accent3"/>
                </a:solidFill>
              </a:rPr>
            </a:br>
            <a:r>
              <a:rPr lang="en-US" sz="2000" b="1" dirty="0" smtClean="0"/>
              <a:t> </a:t>
            </a:r>
            <a:r>
              <a:rPr lang="en-US" sz="2000" dirty="0" smtClean="0">
                <a:solidFill>
                  <a:schemeClr val="accent1"/>
                </a:solidFill>
              </a:rPr>
              <a:t>The Impact of Archives Existing in Libraries </a:t>
            </a:r>
            <a:endParaRPr lang="en-US" dirty="0">
              <a:solidFill>
                <a:schemeClr val="accent1"/>
              </a:solidFill>
            </a:endParaRPr>
          </a:p>
        </p:txBody>
      </p:sp>
      <p:sp>
        <p:nvSpPr>
          <p:cNvPr id="3" name="Subtitle 2"/>
          <p:cNvSpPr>
            <a:spLocks noGrp="1"/>
          </p:cNvSpPr>
          <p:nvPr>
            <p:ph type="subTitle" idx="1"/>
          </p:nvPr>
        </p:nvSpPr>
        <p:spPr>
          <a:xfrm>
            <a:off x="2478182" y="3531206"/>
            <a:ext cx="5536652" cy="1255948"/>
          </a:xfrm>
        </p:spPr>
        <p:txBody>
          <a:bodyPr>
            <a:noAutofit/>
          </a:bodyPr>
          <a:lstStyle/>
          <a:p>
            <a:pPr>
              <a:lnSpc>
                <a:spcPct val="100000"/>
              </a:lnSpc>
              <a:spcBef>
                <a:spcPts val="400"/>
              </a:spcBef>
            </a:pPr>
            <a:r>
              <a:rPr lang="en-US" sz="1400" dirty="0" smtClean="0"/>
              <a:t>Ashley Todd-Diaz</a:t>
            </a:r>
          </a:p>
          <a:p>
            <a:pPr>
              <a:lnSpc>
                <a:spcPct val="100000"/>
              </a:lnSpc>
              <a:spcBef>
                <a:spcPts val="400"/>
              </a:spcBef>
            </a:pPr>
            <a:r>
              <a:rPr lang="en-US" sz="1400" dirty="0"/>
              <a:t>2018 SAA </a:t>
            </a:r>
            <a:r>
              <a:rPr lang="en-US" sz="1400" dirty="0" smtClean="0"/>
              <a:t>Research Forum</a:t>
            </a:r>
          </a:p>
          <a:p>
            <a:pPr>
              <a:lnSpc>
                <a:spcPct val="100000"/>
              </a:lnSpc>
              <a:spcBef>
                <a:spcPts val="400"/>
              </a:spcBef>
            </a:pPr>
            <a:r>
              <a:rPr lang="en-US" sz="1400" dirty="0"/>
              <a:t>W</a:t>
            </a:r>
            <a:r>
              <a:rPr lang="en-US" sz="1400" dirty="0" smtClean="0"/>
              <a:t>ashington D.C.</a:t>
            </a:r>
          </a:p>
          <a:p>
            <a:pPr>
              <a:lnSpc>
                <a:spcPct val="100000"/>
              </a:lnSpc>
              <a:spcBef>
                <a:spcPts val="400"/>
              </a:spcBef>
            </a:pPr>
            <a:r>
              <a:rPr lang="en-US" sz="1400" dirty="0" smtClean="0"/>
              <a:t>August 14, 2018</a:t>
            </a:r>
            <a:endParaRPr lang="en-US" sz="1400" dirty="0"/>
          </a:p>
        </p:txBody>
      </p:sp>
    </p:spTree>
    <p:extLst>
      <p:ext uri="{BB962C8B-B14F-4D97-AF65-F5344CB8AC3E}">
        <p14:creationId xmlns:p14="http://schemas.microsoft.com/office/powerpoint/2010/main" val="21863707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8733" y="896470"/>
            <a:ext cx="7695267" cy="1116106"/>
          </a:xfrm>
        </p:spPr>
        <p:txBody>
          <a:bodyPr/>
          <a:lstStyle/>
          <a:p>
            <a:r>
              <a:rPr lang="en-US" sz="3500" dirty="0" smtClean="0"/>
              <a:t>Implications</a:t>
            </a:r>
            <a:endParaRPr lang="en-US" sz="3500" dirty="0"/>
          </a:p>
        </p:txBody>
      </p:sp>
      <p:sp>
        <p:nvSpPr>
          <p:cNvPr id="3" name="Content Placeholder 2"/>
          <p:cNvSpPr>
            <a:spLocks noGrp="1"/>
          </p:cNvSpPr>
          <p:nvPr>
            <p:ph idx="1"/>
          </p:nvPr>
        </p:nvSpPr>
        <p:spPr>
          <a:xfrm>
            <a:off x="1448732" y="2040684"/>
            <a:ext cx="7229103" cy="4055316"/>
          </a:xfrm>
        </p:spPr>
        <p:txBody>
          <a:bodyPr>
            <a:normAutofit/>
          </a:bodyPr>
          <a:lstStyle/>
          <a:p>
            <a:r>
              <a:rPr lang="en-US" dirty="0" smtClean="0"/>
              <a:t>Behavioral Theory of the Firm (</a:t>
            </a:r>
            <a:r>
              <a:rPr lang="en-US" dirty="0" err="1" smtClean="0"/>
              <a:t>Cyert</a:t>
            </a:r>
            <a:r>
              <a:rPr lang="en-US" dirty="0" smtClean="0"/>
              <a:t> and March, 1963/2010)</a:t>
            </a:r>
          </a:p>
          <a:p>
            <a:r>
              <a:rPr lang="en-US" dirty="0">
                <a:solidFill>
                  <a:srgbClr val="FB6602"/>
                </a:solidFill>
              </a:rPr>
              <a:t>Proximity</a:t>
            </a:r>
            <a:r>
              <a:rPr lang="en-US" dirty="0"/>
              <a:t> does not guarantee collaboration or </a:t>
            </a:r>
            <a:r>
              <a:rPr lang="en-US" dirty="0" smtClean="0"/>
              <a:t>alignment of goals.</a:t>
            </a:r>
            <a:endParaRPr lang="en-US" dirty="0"/>
          </a:p>
          <a:p>
            <a:r>
              <a:rPr lang="en-US" dirty="0" smtClean="0">
                <a:solidFill>
                  <a:srgbClr val="FB6602"/>
                </a:solidFill>
              </a:rPr>
              <a:t>Organizational culture </a:t>
            </a:r>
            <a:r>
              <a:rPr lang="en-US" dirty="0" smtClean="0"/>
              <a:t>cultivates the potential for collaboration or conflict.</a:t>
            </a:r>
          </a:p>
          <a:p>
            <a:r>
              <a:rPr lang="en-US" dirty="0" smtClean="0"/>
              <a:t>Users </a:t>
            </a:r>
            <a:r>
              <a:rPr lang="en-US" dirty="0"/>
              <a:t>are focused on </a:t>
            </a:r>
            <a:r>
              <a:rPr lang="en-US" dirty="0">
                <a:solidFill>
                  <a:srgbClr val="FF6700"/>
                </a:solidFill>
              </a:rPr>
              <a:t>convenience</a:t>
            </a:r>
            <a:r>
              <a:rPr lang="en-US" dirty="0"/>
              <a:t> and </a:t>
            </a:r>
            <a:r>
              <a:rPr lang="en-US" dirty="0">
                <a:solidFill>
                  <a:srgbClr val="FF6700"/>
                </a:solidFill>
              </a:rPr>
              <a:t>how an archives relates to </a:t>
            </a:r>
            <a:r>
              <a:rPr lang="en-US" dirty="0" smtClean="0">
                <a:solidFill>
                  <a:srgbClr val="FF6700"/>
                </a:solidFill>
              </a:rPr>
              <a:t>them</a:t>
            </a:r>
            <a:r>
              <a:rPr lang="en-US" dirty="0" smtClean="0"/>
              <a:t>.</a:t>
            </a:r>
          </a:p>
          <a:p>
            <a:pPr lvl="1"/>
            <a:r>
              <a:rPr lang="en-US" sz="1800" dirty="0"/>
              <a:t>64% of users note the </a:t>
            </a:r>
            <a:r>
              <a:rPr lang="en-US" sz="1800" dirty="0">
                <a:solidFill>
                  <a:srgbClr val="FF6700"/>
                </a:solidFill>
              </a:rPr>
              <a:t>need for the materials</a:t>
            </a:r>
            <a:r>
              <a:rPr lang="en-US" sz="1800" dirty="0"/>
              <a:t> is more important than location.</a:t>
            </a:r>
          </a:p>
          <a:p>
            <a:pPr lvl="1"/>
            <a:endParaRPr lang="en-US" dirty="0" smtClean="0"/>
          </a:p>
        </p:txBody>
      </p:sp>
      <p:sp>
        <p:nvSpPr>
          <p:cNvPr id="4" name="TextBox 3"/>
          <p:cNvSpPr txBox="1"/>
          <p:nvPr/>
        </p:nvSpPr>
        <p:spPr>
          <a:xfrm>
            <a:off x="2167520" y="6273225"/>
            <a:ext cx="7191633" cy="584775"/>
          </a:xfrm>
          <a:prstGeom prst="rect">
            <a:avLst/>
          </a:prstGeom>
          <a:noFill/>
        </p:spPr>
        <p:txBody>
          <a:bodyPr wrap="square" rtlCol="0">
            <a:spAutoFit/>
          </a:bodyPr>
          <a:lstStyle/>
          <a:p>
            <a:pPr marL="455613" indent="-455613">
              <a:buNone/>
            </a:pPr>
            <a:r>
              <a:rPr lang="en-US" sz="1600" dirty="0" err="1"/>
              <a:t>Cyert</a:t>
            </a:r>
            <a:r>
              <a:rPr lang="en-US" sz="1600" dirty="0"/>
              <a:t>, R., &amp; March, J. G. (2010). </a:t>
            </a:r>
            <a:r>
              <a:rPr lang="en-US" sz="1600" i="1" dirty="0"/>
              <a:t>A behavioral theory of the firm</a:t>
            </a:r>
            <a:r>
              <a:rPr lang="en-US" sz="1600" dirty="0"/>
              <a:t>. New Jersey: Prentice Hall, Inc. (Original work published 1963.)</a:t>
            </a:r>
          </a:p>
        </p:txBody>
      </p:sp>
    </p:spTree>
    <p:extLst>
      <p:ext uri="{BB962C8B-B14F-4D97-AF65-F5344CB8AC3E}">
        <p14:creationId xmlns:p14="http://schemas.microsoft.com/office/powerpoint/2010/main" val="808517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5777" y="1123284"/>
            <a:ext cx="5235509" cy="5235509"/>
          </a:xfrm>
          <a:prstGeom prst="rect">
            <a:avLst/>
          </a:prstGeom>
        </p:spPr>
      </p:pic>
      <p:sp>
        <p:nvSpPr>
          <p:cNvPr id="4" name="TextBox 3"/>
          <p:cNvSpPr txBox="1"/>
          <p:nvPr/>
        </p:nvSpPr>
        <p:spPr>
          <a:xfrm>
            <a:off x="268943" y="4266017"/>
            <a:ext cx="5773269" cy="1200329"/>
          </a:xfrm>
          <a:prstGeom prst="rect">
            <a:avLst/>
          </a:prstGeom>
          <a:noFill/>
        </p:spPr>
        <p:txBody>
          <a:bodyPr wrap="square" rtlCol="0">
            <a:spAutoFit/>
          </a:bodyPr>
          <a:lstStyle/>
          <a:p>
            <a:r>
              <a:rPr lang="en-US" b="1" dirty="0" smtClean="0"/>
              <a:t>Ashley Todd-Diaz</a:t>
            </a:r>
          </a:p>
          <a:p>
            <a:r>
              <a:rPr lang="en-US" dirty="0" smtClean="0"/>
              <a:t>Head of Special Collections and University Archives</a:t>
            </a:r>
          </a:p>
          <a:p>
            <a:r>
              <a:rPr lang="en-US" dirty="0"/>
              <a:t>Towson </a:t>
            </a:r>
            <a:r>
              <a:rPr lang="en-US" dirty="0" smtClean="0"/>
              <a:t>University</a:t>
            </a:r>
          </a:p>
          <a:p>
            <a:r>
              <a:rPr lang="en-US" dirty="0" err="1" smtClean="0"/>
              <a:t>atodddiaz@towson.edu</a:t>
            </a:r>
            <a:endParaRPr lang="en-US" dirty="0"/>
          </a:p>
        </p:txBody>
      </p:sp>
    </p:spTree>
    <p:extLst>
      <p:ext uri="{BB962C8B-B14F-4D97-AF65-F5344CB8AC3E}">
        <p14:creationId xmlns:p14="http://schemas.microsoft.com/office/powerpoint/2010/main" val="2982556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1535413" y="2015733"/>
            <a:ext cx="7106563" cy="3450613"/>
          </a:xfrm>
        </p:spPr>
        <p:txBody>
          <a:bodyPr>
            <a:normAutofit fontScale="85000" lnSpcReduction="10000"/>
          </a:bodyPr>
          <a:lstStyle/>
          <a:p>
            <a:r>
              <a:rPr lang="en-US" sz="2800" dirty="0" smtClean="0"/>
              <a:t>Libraries and archives have existed </a:t>
            </a:r>
            <a:r>
              <a:rPr lang="en-US" sz="2800" dirty="0" smtClean="0">
                <a:solidFill>
                  <a:srgbClr val="FF6700"/>
                </a:solidFill>
              </a:rPr>
              <a:t>separately</a:t>
            </a:r>
            <a:r>
              <a:rPr lang="en-US" sz="2800" dirty="0" smtClean="0"/>
              <a:t>.</a:t>
            </a:r>
          </a:p>
          <a:p>
            <a:endParaRPr lang="en-US" sz="800" dirty="0" smtClean="0"/>
          </a:p>
          <a:p>
            <a:r>
              <a:rPr lang="en-US" sz="2800" dirty="0"/>
              <a:t>Many archives in the US exist </a:t>
            </a:r>
            <a:r>
              <a:rPr lang="en-US" sz="2800" dirty="0">
                <a:solidFill>
                  <a:srgbClr val="FF6700"/>
                </a:solidFill>
              </a:rPr>
              <a:t>organizationally</a:t>
            </a:r>
            <a:r>
              <a:rPr lang="en-US" sz="2800" dirty="0"/>
              <a:t> </a:t>
            </a:r>
            <a:r>
              <a:rPr lang="en-US" sz="2800" dirty="0">
                <a:solidFill>
                  <a:srgbClr val="FF6700"/>
                </a:solidFill>
              </a:rPr>
              <a:t>within</a:t>
            </a:r>
            <a:r>
              <a:rPr lang="en-US" sz="2800" dirty="0"/>
              <a:t> libraries</a:t>
            </a:r>
            <a:r>
              <a:rPr lang="en-US" sz="2800" dirty="0" smtClean="0"/>
              <a:t>.</a:t>
            </a:r>
          </a:p>
          <a:p>
            <a:endParaRPr lang="en-US" sz="800" dirty="0"/>
          </a:p>
          <a:p>
            <a:r>
              <a:rPr lang="en-US" sz="2800" dirty="0" smtClean="0"/>
              <a:t>Within </a:t>
            </a:r>
            <a:r>
              <a:rPr lang="en-US" sz="2800" dirty="0"/>
              <a:t>the last decade, </a:t>
            </a:r>
            <a:r>
              <a:rPr lang="en-US" sz="2800" dirty="0" smtClean="0"/>
              <a:t>research on the </a:t>
            </a:r>
            <a:r>
              <a:rPr lang="en-US" sz="2800" dirty="0" smtClean="0">
                <a:solidFill>
                  <a:srgbClr val="FF6700"/>
                </a:solidFill>
              </a:rPr>
              <a:t>convergence</a:t>
            </a:r>
            <a:r>
              <a:rPr lang="en-US" sz="2800" dirty="0" smtClean="0"/>
              <a:t> </a:t>
            </a:r>
            <a:r>
              <a:rPr lang="en-US" sz="2800" dirty="0"/>
              <a:t>between libraries and archives has increased. </a:t>
            </a:r>
            <a:endParaRPr lang="en-US" sz="2800" dirty="0" smtClean="0"/>
          </a:p>
        </p:txBody>
      </p:sp>
    </p:spTree>
    <p:extLst>
      <p:ext uri="{BB962C8B-B14F-4D97-AF65-F5344CB8AC3E}">
        <p14:creationId xmlns:p14="http://schemas.microsoft.com/office/powerpoint/2010/main" val="1122267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a:t>
            </a:r>
            <a:r>
              <a:rPr lang="en-US" dirty="0" smtClean="0">
                <a:solidFill>
                  <a:srgbClr val="FB6602"/>
                </a:solidFill>
              </a:rPr>
              <a:t>focuses</a:t>
            </a:r>
            <a:endParaRPr lang="en-US" dirty="0">
              <a:solidFill>
                <a:srgbClr val="FB6602"/>
              </a:solidFill>
            </a:endParaRPr>
          </a:p>
        </p:txBody>
      </p:sp>
      <p:sp>
        <p:nvSpPr>
          <p:cNvPr id="3" name="Content Placeholder 2"/>
          <p:cNvSpPr>
            <a:spLocks noGrp="1"/>
          </p:cNvSpPr>
          <p:nvPr>
            <p:ph idx="1"/>
          </p:nvPr>
        </p:nvSpPr>
        <p:spPr>
          <a:xfrm>
            <a:off x="1147482" y="2335307"/>
            <a:ext cx="7763435" cy="3402106"/>
          </a:xfrm>
        </p:spPr>
        <p:txBody>
          <a:bodyPr>
            <a:normAutofit/>
          </a:bodyPr>
          <a:lstStyle/>
          <a:p>
            <a:pPr marL="514350" indent="-514350">
              <a:buFont typeface="+mj-lt"/>
              <a:buAutoNum type="arabicPeriod"/>
            </a:pPr>
            <a:r>
              <a:rPr lang="en-US" sz="2400" dirty="0" smtClean="0">
                <a:solidFill>
                  <a:srgbClr val="FB6602"/>
                </a:solidFill>
              </a:rPr>
              <a:t>Corporate </a:t>
            </a:r>
            <a:r>
              <a:rPr lang="en-US" sz="2400" dirty="0">
                <a:solidFill>
                  <a:srgbClr val="FB6602"/>
                </a:solidFill>
              </a:rPr>
              <a:t>identity </a:t>
            </a:r>
            <a:r>
              <a:rPr lang="en-US" sz="2400" dirty="0"/>
              <a:t>of an archives within a </a:t>
            </a:r>
            <a:r>
              <a:rPr lang="en-US" sz="2400" dirty="0" smtClean="0"/>
              <a:t>library</a:t>
            </a:r>
          </a:p>
          <a:p>
            <a:pPr marL="0" indent="0">
              <a:buNone/>
            </a:pPr>
            <a:endParaRPr lang="en-US" sz="900" dirty="0"/>
          </a:p>
          <a:p>
            <a:pPr marL="514350" indent="-514350">
              <a:buFont typeface="+mj-lt"/>
              <a:buAutoNum type="arabicPeriod" startAt="2"/>
            </a:pPr>
            <a:r>
              <a:rPr lang="en-US" sz="2400" dirty="0">
                <a:solidFill>
                  <a:srgbClr val="FB6602"/>
                </a:solidFill>
              </a:rPr>
              <a:t>T</a:t>
            </a:r>
            <a:r>
              <a:rPr lang="en-US" sz="2400" dirty="0" smtClean="0">
                <a:solidFill>
                  <a:srgbClr val="FB6602"/>
                </a:solidFill>
              </a:rPr>
              <a:t>ensions</a:t>
            </a:r>
            <a:r>
              <a:rPr lang="en-US" sz="2400" dirty="0" smtClean="0">
                <a:solidFill>
                  <a:schemeClr val="accent3"/>
                </a:solidFill>
              </a:rPr>
              <a:t> </a:t>
            </a:r>
            <a:r>
              <a:rPr lang="en-US" sz="2400" dirty="0" smtClean="0"/>
              <a:t>surrounding</a:t>
            </a:r>
            <a:r>
              <a:rPr lang="en-US" sz="2400" dirty="0" smtClean="0">
                <a:solidFill>
                  <a:schemeClr val="accent3"/>
                </a:solidFill>
              </a:rPr>
              <a:t> </a:t>
            </a:r>
            <a:r>
              <a:rPr lang="en-US" sz="2400" dirty="0" smtClean="0">
                <a:solidFill>
                  <a:srgbClr val="FB6602"/>
                </a:solidFill>
              </a:rPr>
              <a:t>parent-child relationships</a:t>
            </a:r>
          </a:p>
          <a:p>
            <a:pPr marL="514350" indent="-514350">
              <a:buFont typeface="+mj-lt"/>
              <a:buAutoNum type="arabicPeriod" startAt="2"/>
            </a:pPr>
            <a:endParaRPr lang="en-US" sz="600" dirty="0" smtClean="0"/>
          </a:p>
          <a:p>
            <a:pPr marL="514350" indent="-514350">
              <a:buFont typeface="+mj-lt"/>
              <a:buAutoNum type="arabicPeriod" startAt="2"/>
            </a:pPr>
            <a:r>
              <a:rPr lang="en-US" sz="2400" dirty="0"/>
              <a:t>T</a:t>
            </a:r>
            <a:r>
              <a:rPr lang="en-US" sz="2400" dirty="0" smtClean="0"/>
              <a:t>he </a:t>
            </a:r>
            <a:r>
              <a:rPr lang="en-US" sz="2400" dirty="0" smtClean="0">
                <a:solidFill>
                  <a:srgbClr val="FB6602"/>
                </a:solidFill>
              </a:rPr>
              <a:t>impact</a:t>
            </a:r>
            <a:r>
              <a:rPr lang="en-US" sz="2400" dirty="0" smtClean="0"/>
              <a:t> of corporate identity and placement of archives within libraries on</a:t>
            </a:r>
            <a:r>
              <a:rPr lang="en-US" sz="2400" dirty="0" smtClean="0">
                <a:solidFill>
                  <a:schemeClr val="accent3"/>
                </a:solidFill>
              </a:rPr>
              <a:t> </a:t>
            </a:r>
            <a:r>
              <a:rPr lang="en-US" sz="2400" dirty="0" smtClean="0"/>
              <a:t>the</a:t>
            </a:r>
            <a:r>
              <a:rPr lang="en-US" sz="2400" dirty="0" smtClean="0">
                <a:solidFill>
                  <a:schemeClr val="accent3"/>
                </a:solidFill>
              </a:rPr>
              <a:t> </a:t>
            </a:r>
            <a:r>
              <a:rPr lang="en-US" sz="2400" dirty="0" smtClean="0">
                <a:solidFill>
                  <a:srgbClr val="FB6602"/>
                </a:solidFill>
              </a:rPr>
              <a:t>user experience</a:t>
            </a:r>
            <a:endParaRPr lang="en-US" sz="2400" dirty="0" smtClean="0">
              <a:solidFill>
                <a:srgbClr val="FB6602"/>
              </a:solidFill>
              <a:effectLst/>
            </a:endParaRPr>
          </a:p>
          <a:p>
            <a:pPr marL="0" indent="0">
              <a:buNone/>
            </a:pPr>
            <a:endParaRPr lang="en-US" dirty="0">
              <a:effectLst/>
            </a:endParaRPr>
          </a:p>
        </p:txBody>
      </p:sp>
    </p:spTree>
    <p:extLst>
      <p:ext uri="{BB962C8B-B14F-4D97-AF65-F5344CB8AC3E}">
        <p14:creationId xmlns:p14="http://schemas.microsoft.com/office/powerpoint/2010/main" val="1021183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a:xfrm>
            <a:off x="1362635" y="1981200"/>
            <a:ext cx="7381482" cy="4144963"/>
          </a:xfrm>
        </p:spPr>
        <p:txBody>
          <a:bodyPr>
            <a:normAutofit/>
          </a:bodyPr>
          <a:lstStyle/>
          <a:p>
            <a:r>
              <a:rPr lang="en-US" sz="2400" dirty="0" smtClean="0"/>
              <a:t>Collective </a:t>
            </a:r>
            <a:r>
              <a:rPr lang="en-US" sz="2400" dirty="0" smtClean="0">
                <a:solidFill>
                  <a:srgbClr val="FB6602"/>
                </a:solidFill>
              </a:rPr>
              <a:t>case study </a:t>
            </a:r>
            <a:r>
              <a:rPr lang="en-US" sz="2400" dirty="0" smtClean="0"/>
              <a:t>(5 institutions) that includes three investigations:</a:t>
            </a:r>
          </a:p>
          <a:p>
            <a:pPr lvl="1"/>
            <a:r>
              <a:rPr lang="en-US" sz="2400" dirty="0" smtClean="0">
                <a:solidFill>
                  <a:srgbClr val="FB6602"/>
                </a:solidFill>
              </a:rPr>
              <a:t>Document analysis</a:t>
            </a:r>
          </a:p>
          <a:p>
            <a:pPr lvl="1"/>
            <a:r>
              <a:rPr lang="en-US" sz="2400" dirty="0" smtClean="0">
                <a:solidFill>
                  <a:srgbClr val="FB6602"/>
                </a:solidFill>
              </a:rPr>
              <a:t>Semi-structured interviews</a:t>
            </a:r>
            <a:r>
              <a:rPr lang="en-US" sz="2400" dirty="0" smtClean="0">
                <a:solidFill>
                  <a:schemeClr val="accent3"/>
                </a:solidFill>
              </a:rPr>
              <a:t> </a:t>
            </a:r>
            <a:r>
              <a:rPr lang="en-US" sz="2400" dirty="0" smtClean="0"/>
              <a:t>with administrators</a:t>
            </a:r>
          </a:p>
          <a:p>
            <a:pPr lvl="1"/>
            <a:r>
              <a:rPr lang="en-US" sz="2400" dirty="0" smtClean="0">
                <a:solidFill>
                  <a:srgbClr val="FB6602"/>
                </a:solidFill>
              </a:rPr>
              <a:t>Intercept survey </a:t>
            </a:r>
            <a:r>
              <a:rPr lang="en-US" sz="2400" dirty="0" smtClean="0"/>
              <a:t>with users</a:t>
            </a:r>
            <a:endParaRPr lang="en-US" sz="2400" dirty="0" smtClean="0">
              <a:solidFill>
                <a:schemeClr val="accent3"/>
              </a:solidFill>
            </a:endParaRPr>
          </a:p>
          <a:p>
            <a:pPr lvl="1"/>
            <a:endParaRPr lang="en-US" sz="900" dirty="0"/>
          </a:p>
          <a:p>
            <a:r>
              <a:rPr lang="en-US" sz="2400" dirty="0" smtClean="0"/>
              <a:t>Comparison </a:t>
            </a:r>
            <a:r>
              <a:rPr lang="en-US" sz="2400" dirty="0" smtClean="0">
                <a:solidFill>
                  <a:srgbClr val="FB6602"/>
                </a:solidFill>
              </a:rPr>
              <a:t>across data sources</a:t>
            </a:r>
            <a:r>
              <a:rPr lang="en-US" sz="2400" dirty="0" smtClean="0"/>
              <a:t>, as well as </a:t>
            </a:r>
            <a:r>
              <a:rPr lang="en-US" sz="2400" dirty="0" smtClean="0">
                <a:solidFill>
                  <a:srgbClr val="FB6602"/>
                </a:solidFill>
              </a:rPr>
              <a:t>within organizations</a:t>
            </a:r>
            <a:endParaRPr lang="en-US" sz="2400" dirty="0">
              <a:solidFill>
                <a:srgbClr val="FB6602"/>
              </a:solidFill>
            </a:endParaRPr>
          </a:p>
        </p:txBody>
      </p:sp>
    </p:spTree>
    <p:extLst>
      <p:ext uri="{BB962C8B-B14F-4D97-AF65-F5344CB8AC3E}">
        <p14:creationId xmlns:p14="http://schemas.microsoft.com/office/powerpoint/2010/main" val="26505197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Emergent Insights</a:t>
            </a:r>
            <a:endParaRPr lang="en-US" dirty="0"/>
          </a:p>
        </p:txBody>
      </p:sp>
      <p:sp>
        <p:nvSpPr>
          <p:cNvPr id="5" name="Text Placeholder 4"/>
          <p:cNvSpPr>
            <a:spLocks noGrp="1"/>
          </p:cNvSpPr>
          <p:nvPr>
            <p:ph type="body" idx="1"/>
          </p:nvPr>
        </p:nvSpPr>
        <p:spPr/>
        <p:txBody>
          <a:bodyPr/>
          <a:lstStyle/>
          <a:p>
            <a:r>
              <a:rPr lang="en-US" dirty="0" smtClean="0"/>
              <a:t>Collaboration and/or Challenges </a:t>
            </a:r>
            <a:endParaRPr lang="en-US" dirty="0"/>
          </a:p>
        </p:txBody>
      </p:sp>
    </p:spTree>
    <p:extLst>
      <p:ext uri="{BB962C8B-B14F-4D97-AF65-F5344CB8AC3E}">
        <p14:creationId xmlns:p14="http://schemas.microsoft.com/office/powerpoint/2010/main" val="2402555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Collaboration</a:t>
            </a:r>
            <a:endParaRPr lang="en-US" dirty="0"/>
          </a:p>
        </p:txBody>
      </p:sp>
      <p:sp>
        <p:nvSpPr>
          <p:cNvPr id="5" name="Content Placeholder 4"/>
          <p:cNvSpPr>
            <a:spLocks noGrp="1"/>
          </p:cNvSpPr>
          <p:nvPr>
            <p:ph idx="1"/>
          </p:nvPr>
        </p:nvSpPr>
        <p:spPr>
          <a:xfrm>
            <a:off x="1535413" y="1979258"/>
            <a:ext cx="7339646" cy="4242245"/>
          </a:xfrm>
        </p:spPr>
        <p:txBody>
          <a:bodyPr>
            <a:normAutofit/>
          </a:bodyPr>
          <a:lstStyle/>
          <a:p>
            <a:r>
              <a:rPr lang="en-US" dirty="0"/>
              <a:t>“An army of three is not very strong. We have 15 faculty; so a</a:t>
            </a:r>
            <a:r>
              <a:rPr lang="en-US" dirty="0">
                <a:solidFill>
                  <a:srgbClr val="FB6602"/>
                </a:solidFill>
              </a:rPr>
              <a:t> library of 15 is stronger than an army of three</a:t>
            </a:r>
            <a:r>
              <a:rPr lang="en-US" dirty="0"/>
              <a:t>” (Dean, Inst. 4</a:t>
            </a:r>
            <a:r>
              <a:rPr lang="en-US" dirty="0" smtClean="0"/>
              <a:t>).</a:t>
            </a:r>
          </a:p>
          <a:p>
            <a:endParaRPr lang="en-US" sz="800" dirty="0" smtClean="0"/>
          </a:p>
          <a:p>
            <a:r>
              <a:rPr lang="en-US" dirty="0" smtClean="0"/>
              <a:t>“I think there are a lot of </a:t>
            </a:r>
            <a:r>
              <a:rPr lang="en-US" dirty="0" smtClean="0">
                <a:solidFill>
                  <a:srgbClr val="FB6602"/>
                </a:solidFill>
              </a:rPr>
              <a:t>natural partnerships </a:t>
            </a:r>
            <a:r>
              <a:rPr lang="en-US" dirty="0" smtClean="0"/>
              <a:t>that it just makes it much easier for them to be in the same big unit” (AUL, Inst. 3).</a:t>
            </a:r>
          </a:p>
          <a:p>
            <a:endParaRPr lang="en-US" sz="900" dirty="0" smtClean="0"/>
          </a:p>
          <a:p>
            <a:r>
              <a:rPr lang="en-US" dirty="0" smtClean="0"/>
              <a:t>“I think there’s </a:t>
            </a:r>
            <a:r>
              <a:rPr lang="en-US" dirty="0" smtClean="0">
                <a:solidFill>
                  <a:srgbClr val="FB6602"/>
                </a:solidFill>
              </a:rPr>
              <a:t>a bit more of a sense of camaraderie </a:t>
            </a:r>
            <a:r>
              <a:rPr lang="en-US" dirty="0" smtClean="0"/>
              <a:t>and being a part of larger library issues because we are in the same building” (Head of </a:t>
            </a:r>
            <a:r>
              <a:rPr lang="en-US" dirty="0" err="1" smtClean="0"/>
              <a:t>SpecColl</a:t>
            </a:r>
            <a:r>
              <a:rPr lang="en-US" dirty="0" smtClean="0"/>
              <a:t>, Inst. 1).</a:t>
            </a:r>
            <a:endParaRPr lang="en-US" dirty="0"/>
          </a:p>
        </p:txBody>
      </p:sp>
    </p:spTree>
    <p:extLst>
      <p:ext uri="{BB962C8B-B14F-4D97-AF65-F5344CB8AC3E}">
        <p14:creationId xmlns:p14="http://schemas.microsoft.com/office/powerpoint/2010/main" val="38789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close, but so far away</a:t>
            </a:r>
            <a:endParaRPr lang="en-US" dirty="0"/>
          </a:p>
        </p:txBody>
      </p:sp>
      <p:sp>
        <p:nvSpPr>
          <p:cNvPr id="3" name="Content Placeholder 2"/>
          <p:cNvSpPr>
            <a:spLocks noGrp="1"/>
          </p:cNvSpPr>
          <p:nvPr>
            <p:ph idx="1"/>
          </p:nvPr>
        </p:nvSpPr>
        <p:spPr>
          <a:xfrm>
            <a:off x="1535413" y="2015733"/>
            <a:ext cx="7178281" cy="3450613"/>
          </a:xfrm>
        </p:spPr>
        <p:txBody>
          <a:bodyPr/>
          <a:lstStyle/>
          <a:p>
            <a:r>
              <a:rPr lang="en-US" sz="2400" dirty="0" smtClean="0"/>
              <a:t>“I guess a lot of what we do is separate from the library </a:t>
            </a:r>
            <a:r>
              <a:rPr lang="en-US" sz="2400" dirty="0" smtClean="0">
                <a:solidFill>
                  <a:srgbClr val="FB6602"/>
                </a:solidFill>
              </a:rPr>
              <a:t>and it’s downstairs</a:t>
            </a:r>
            <a:r>
              <a:rPr lang="en-US" sz="2400" dirty="0" smtClean="0"/>
              <a:t>” (Archivist_2, Inst. 2).</a:t>
            </a:r>
          </a:p>
          <a:p>
            <a:endParaRPr lang="en-US" sz="800" dirty="0" smtClean="0"/>
          </a:p>
          <a:p>
            <a:r>
              <a:rPr lang="en-US" sz="2400" dirty="0" smtClean="0"/>
              <a:t>“I’m not an outsider,  but I feel like I’m watching [the library] </a:t>
            </a:r>
            <a:r>
              <a:rPr lang="en-US" sz="2400" dirty="0" smtClean="0">
                <a:solidFill>
                  <a:srgbClr val="FB6602"/>
                </a:solidFill>
              </a:rPr>
              <a:t>from a distance</a:t>
            </a:r>
            <a:r>
              <a:rPr lang="en-US" sz="2400" dirty="0" smtClean="0"/>
              <a:t>” (Head of </a:t>
            </a:r>
            <a:r>
              <a:rPr lang="en-US" sz="2400" dirty="0" err="1" smtClean="0"/>
              <a:t>SpecColl</a:t>
            </a:r>
            <a:r>
              <a:rPr lang="en-US" sz="2400" dirty="0" smtClean="0"/>
              <a:t>, Inst. 4).</a:t>
            </a:r>
          </a:p>
          <a:p>
            <a:endParaRPr lang="en-US" sz="900" dirty="0" smtClean="0"/>
          </a:p>
        </p:txBody>
      </p:sp>
    </p:spTree>
    <p:extLst>
      <p:ext uri="{BB962C8B-B14F-4D97-AF65-F5344CB8AC3E}">
        <p14:creationId xmlns:p14="http://schemas.microsoft.com/office/powerpoint/2010/main" val="288967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Perceived impact</a:t>
            </a:r>
            <a:endParaRPr lang="en-US" dirty="0"/>
          </a:p>
        </p:txBody>
      </p:sp>
      <p:sp>
        <p:nvSpPr>
          <p:cNvPr id="5" name="Content Placeholder 4"/>
          <p:cNvSpPr>
            <a:spLocks noGrp="1"/>
          </p:cNvSpPr>
          <p:nvPr>
            <p:ph idx="1"/>
          </p:nvPr>
        </p:nvSpPr>
        <p:spPr>
          <a:xfrm>
            <a:off x="1535413" y="2195023"/>
            <a:ext cx="7357575" cy="4134055"/>
          </a:xfrm>
        </p:spPr>
        <p:txBody>
          <a:bodyPr>
            <a:normAutofit/>
          </a:bodyPr>
          <a:lstStyle/>
          <a:p>
            <a:r>
              <a:rPr lang="en-US" sz="2400" dirty="0" smtClean="0"/>
              <a:t>“I made a </a:t>
            </a:r>
            <a:r>
              <a:rPr lang="en-US" sz="2400" dirty="0" smtClean="0">
                <a:solidFill>
                  <a:srgbClr val="FB6602"/>
                </a:solidFill>
              </a:rPr>
              <a:t>really serious mistake </a:t>
            </a:r>
            <a:r>
              <a:rPr lang="en-US" sz="2400" dirty="0" smtClean="0"/>
              <a:t>once</a:t>
            </a:r>
            <a:r>
              <a:rPr lang="mr-IN" sz="2400" dirty="0" smtClean="0"/>
              <a:t>…</a:t>
            </a:r>
            <a:r>
              <a:rPr lang="en-US" sz="2400" dirty="0" smtClean="0"/>
              <a:t>we decided to make [a new archivist] position a librarian. I sent out a message to the staff and said we made this decision because this was somebody who is going to be </a:t>
            </a:r>
            <a:r>
              <a:rPr lang="en-US" sz="2400" dirty="0" smtClean="0">
                <a:solidFill>
                  <a:srgbClr val="FB6602"/>
                </a:solidFill>
              </a:rPr>
              <a:t>operating with an impact </a:t>
            </a:r>
            <a:r>
              <a:rPr lang="en-US" sz="2400" dirty="0" smtClean="0"/>
              <a:t>across the whole library system, and so we felt it was </a:t>
            </a:r>
            <a:r>
              <a:rPr lang="en-US" sz="2400" dirty="0" smtClean="0">
                <a:solidFill>
                  <a:srgbClr val="FB6602"/>
                </a:solidFill>
              </a:rPr>
              <a:t>appropriate for this person to be a librarian</a:t>
            </a:r>
            <a:r>
              <a:rPr lang="en-US" sz="2400" dirty="0" smtClean="0"/>
              <a:t>” (AUL, Inst. 1).</a:t>
            </a:r>
          </a:p>
          <a:p>
            <a:endParaRPr lang="en-US" sz="800" dirty="0" smtClean="0"/>
          </a:p>
        </p:txBody>
      </p:sp>
    </p:spTree>
    <p:extLst>
      <p:ext uri="{BB962C8B-B14F-4D97-AF65-F5344CB8AC3E}">
        <p14:creationId xmlns:p14="http://schemas.microsoft.com/office/powerpoint/2010/main" val="1544946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we on the same team?</a:t>
            </a:r>
            <a:endParaRPr lang="en-US" dirty="0"/>
          </a:p>
        </p:txBody>
      </p:sp>
      <p:sp>
        <p:nvSpPr>
          <p:cNvPr id="3" name="Content Placeholder 2"/>
          <p:cNvSpPr>
            <a:spLocks noGrp="1"/>
          </p:cNvSpPr>
          <p:nvPr>
            <p:ph idx="1"/>
          </p:nvPr>
        </p:nvSpPr>
        <p:spPr>
          <a:xfrm>
            <a:off x="1535413" y="2015733"/>
            <a:ext cx="7321716" cy="4241632"/>
          </a:xfrm>
        </p:spPr>
        <p:txBody>
          <a:bodyPr/>
          <a:lstStyle/>
          <a:p>
            <a:r>
              <a:rPr lang="en-US" dirty="0" smtClean="0"/>
              <a:t>“There is still this sense of privilege about [special collections]. It is very different work from what most people do; </a:t>
            </a:r>
            <a:r>
              <a:rPr lang="en-US" dirty="0" smtClean="0">
                <a:solidFill>
                  <a:srgbClr val="FB6602"/>
                </a:solidFill>
              </a:rPr>
              <a:t>we say no a lot</a:t>
            </a:r>
            <a:r>
              <a:rPr lang="en-US" dirty="0" smtClean="0"/>
              <a:t>” (Head of </a:t>
            </a:r>
            <a:r>
              <a:rPr lang="en-US" dirty="0" err="1" smtClean="0"/>
              <a:t>SpecColl</a:t>
            </a:r>
            <a:r>
              <a:rPr lang="en-US" dirty="0" smtClean="0"/>
              <a:t>, Inst. 1).</a:t>
            </a:r>
          </a:p>
          <a:p>
            <a:r>
              <a:rPr lang="en-US" dirty="0" smtClean="0"/>
              <a:t>“[Staff meetings let us] hear what’s going on in the library because we’re </a:t>
            </a:r>
            <a:r>
              <a:rPr lang="en-US" dirty="0" smtClean="0">
                <a:solidFill>
                  <a:srgbClr val="FB6602"/>
                </a:solidFill>
              </a:rPr>
              <a:t>closed off </a:t>
            </a:r>
            <a:r>
              <a:rPr lang="en-US" dirty="0" smtClean="0"/>
              <a:t>to a lot of that, and we’re </a:t>
            </a:r>
            <a:r>
              <a:rPr lang="en-US" dirty="0" smtClean="0">
                <a:solidFill>
                  <a:srgbClr val="FB6602"/>
                </a:solidFill>
              </a:rPr>
              <a:t>on a different email thread</a:t>
            </a:r>
            <a:r>
              <a:rPr lang="en-US" dirty="0" smtClean="0"/>
              <a:t> from them” (Archivist_2, Int. 2).</a:t>
            </a:r>
          </a:p>
          <a:p>
            <a:r>
              <a:rPr lang="en-US" dirty="0" smtClean="0"/>
              <a:t>“When we consolidated academic support into our division, it made sense to physically separate [</a:t>
            </a:r>
            <a:r>
              <a:rPr lang="en-US" dirty="0" err="1" smtClean="0"/>
              <a:t>SpecColl</a:t>
            </a:r>
            <a:r>
              <a:rPr lang="en-US" dirty="0" smtClean="0"/>
              <a:t>] from the library because it was </a:t>
            </a:r>
            <a:r>
              <a:rPr lang="en-US" dirty="0" smtClean="0">
                <a:solidFill>
                  <a:srgbClr val="FB6602"/>
                </a:solidFill>
              </a:rPr>
              <a:t>a different population using the archives</a:t>
            </a:r>
            <a:r>
              <a:rPr lang="en-US" dirty="0" smtClean="0"/>
              <a:t>” (Dean, Inst. 4).</a:t>
            </a:r>
          </a:p>
          <a:p>
            <a:endParaRPr lang="en-US" dirty="0"/>
          </a:p>
        </p:txBody>
      </p:sp>
    </p:spTree>
    <p:extLst>
      <p:ext uri="{BB962C8B-B14F-4D97-AF65-F5344CB8AC3E}">
        <p14:creationId xmlns:p14="http://schemas.microsoft.com/office/powerpoint/2010/main" val="168105562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7947</TotalTime>
  <Words>1040</Words>
  <Application>Microsoft Macintosh PowerPoint</Application>
  <PresentationFormat>On-screen Show (4:3)</PresentationFormat>
  <Paragraphs>90</Paragraphs>
  <Slides>11</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Mangal</vt:lpstr>
      <vt:lpstr>Palatino Linotype</vt:lpstr>
      <vt:lpstr>Gallery</vt:lpstr>
      <vt:lpstr>Empowered to Collaborate, or Challenged by Imbalanced Power:  The Impact of Archives Existing in Libraries </vt:lpstr>
      <vt:lpstr>Background</vt:lpstr>
      <vt:lpstr>Research focuses</vt:lpstr>
      <vt:lpstr>Methodology</vt:lpstr>
      <vt:lpstr>Emergent Insights</vt:lpstr>
      <vt:lpstr>Collaboration</vt:lpstr>
      <vt:lpstr>So close, but so far away</vt:lpstr>
      <vt:lpstr>Perceived impact</vt:lpstr>
      <vt:lpstr>Are we on the same team?</vt:lpstr>
      <vt:lpstr>Implications</vt:lpstr>
      <vt:lpstr>Thank you! </vt:lpstr>
    </vt:vector>
  </TitlesOfParts>
  <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Archives in Libraries</dc:title>
  <dc:creator>Ashley Todd-Diaz</dc:creator>
  <cp:lastModifiedBy>Todd-Diaz, Ashley</cp:lastModifiedBy>
  <cp:revision>163</cp:revision>
  <dcterms:created xsi:type="dcterms:W3CDTF">2017-11-24T19:28:53Z</dcterms:created>
  <dcterms:modified xsi:type="dcterms:W3CDTF">2018-08-14T13:41:35Z</dcterms:modified>
</cp:coreProperties>
</file>